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8" r:id="rId3"/>
    <p:sldId id="274" r:id="rId4"/>
    <p:sldId id="275" r:id="rId5"/>
    <p:sldId id="276" r:id="rId6"/>
    <p:sldId id="277" r:id="rId7"/>
    <p:sldId id="278" r:id="rId8"/>
    <p:sldId id="279" r:id="rId9"/>
    <p:sldId id="273" r:id="rId10"/>
    <p:sldId id="267" r:id="rId11"/>
  </p:sldIdLst>
  <p:sldSz cx="18288000" cy="10287000"/>
  <p:notesSz cx="6858000" cy="9144000"/>
  <p:embeddedFontLst>
    <p:embeddedFont>
      <p:font typeface="Now" panose="020B0600000101010101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8F00"/>
    <a:srgbClr val="08979D"/>
    <a:srgbClr val="88A7B6"/>
    <a:srgbClr val="E8E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2" d="100"/>
          <a:sy n="62" d="100"/>
        </p:scale>
        <p:origin x="1176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18" Type="http://schemas.openxmlformats.org/officeDocument/2006/relationships/image" Target="../media/image19.png"/><Relationship Id="rId3" Type="http://schemas.openxmlformats.org/officeDocument/2006/relationships/image" Target="../media/image6.svg"/><Relationship Id="rId21" Type="http://schemas.openxmlformats.org/officeDocument/2006/relationships/image" Target="../media/image22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17" Type="http://schemas.openxmlformats.org/officeDocument/2006/relationships/image" Target="../media/image18.svg"/><Relationship Id="rId2" Type="http://schemas.openxmlformats.org/officeDocument/2006/relationships/image" Target="../media/image5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23" Type="http://schemas.openxmlformats.org/officeDocument/2006/relationships/image" Target="../media/image24.svg"/><Relationship Id="rId10" Type="http://schemas.openxmlformats.org/officeDocument/2006/relationships/image" Target="../media/image11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10.sv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552552" y="249821"/>
            <a:ext cx="17182899" cy="1155512"/>
            <a:chOff x="0" y="-47625"/>
            <a:chExt cx="4525537" cy="304332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2" name="Freeform 12"/>
          <p:cNvSpPr/>
          <p:nvPr/>
        </p:nvSpPr>
        <p:spPr>
          <a:xfrm rot="5400000">
            <a:off x="15733759" y="1962333"/>
            <a:ext cx="1734816" cy="1684349"/>
          </a:xfrm>
          <a:custGeom>
            <a:avLst/>
            <a:gdLst/>
            <a:ahLst/>
            <a:cxnLst/>
            <a:rect l="l" t="t" r="r" b="b"/>
            <a:pathLst>
              <a:path w="1734816" h="1684349">
                <a:moveTo>
                  <a:pt x="0" y="0"/>
                </a:moveTo>
                <a:lnTo>
                  <a:pt x="1734817" y="0"/>
                </a:lnTo>
                <a:lnTo>
                  <a:pt x="1734817" y="1684349"/>
                </a:lnTo>
                <a:lnTo>
                  <a:pt x="0" y="1684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 rot="-5400000">
            <a:off x="10909455" y="1749328"/>
            <a:ext cx="4355017" cy="4228326"/>
          </a:xfrm>
          <a:custGeom>
            <a:avLst/>
            <a:gdLst/>
            <a:ahLst/>
            <a:cxnLst/>
            <a:rect l="l" t="t" r="r" b="b"/>
            <a:pathLst>
              <a:path w="4864403" h="4722893">
                <a:moveTo>
                  <a:pt x="0" y="0"/>
                </a:moveTo>
                <a:lnTo>
                  <a:pt x="4864404" y="0"/>
                </a:lnTo>
                <a:lnTo>
                  <a:pt x="4864404" y="4722893"/>
                </a:lnTo>
                <a:lnTo>
                  <a:pt x="0" y="47228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AA0923F-22C4-5FB8-2D49-F20009853BBF}"/>
              </a:ext>
            </a:extLst>
          </p:cNvPr>
          <p:cNvSpPr txBox="1"/>
          <p:nvPr/>
        </p:nvSpPr>
        <p:spPr>
          <a:xfrm>
            <a:off x="5105400" y="6962275"/>
            <a:ext cx="8763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For Individual:</a:t>
            </a:r>
            <a:endParaRPr lang="en-US" dirty="0"/>
          </a:p>
          <a:p>
            <a:r>
              <a:rPr lang="en-US" dirty="0"/>
              <a:t>Your Name (School Name)</a:t>
            </a:r>
          </a:p>
          <a:p>
            <a:endParaRPr lang="en-US" dirty="0"/>
          </a:p>
          <a:p>
            <a:r>
              <a:rPr lang="en-US" b="1" dirty="0"/>
              <a:t>For Team:</a:t>
            </a:r>
            <a:endParaRPr lang="en-US" dirty="0"/>
          </a:p>
          <a:p>
            <a:r>
              <a:rPr lang="en-US" dirty="0"/>
              <a:t>Team Name</a:t>
            </a:r>
          </a:p>
          <a:p>
            <a:pPr lvl="1"/>
            <a:r>
              <a:rPr lang="en-US" dirty="0"/>
              <a:t>Member Name (School Name)</a:t>
            </a:r>
          </a:p>
          <a:p>
            <a:pPr lvl="1"/>
            <a:r>
              <a:rPr lang="en-US" dirty="0"/>
              <a:t>Member Name (School Name)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10A5C1-7B22-0EF9-97AE-CF4ADB4335E2}"/>
              </a:ext>
            </a:extLst>
          </p:cNvPr>
          <p:cNvSpPr txBox="1"/>
          <p:nvPr/>
        </p:nvSpPr>
        <p:spPr>
          <a:xfrm>
            <a:off x="844658" y="611473"/>
            <a:ext cx="913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88A7B6"/>
                </a:solidFill>
              </a:rPr>
              <a:t>2025  Global Youth Net Zero ESG Academy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F19738-6992-77D8-29B7-A26020177110}"/>
              </a:ext>
            </a:extLst>
          </p:cNvPr>
          <p:cNvSpPr txBox="1"/>
          <p:nvPr/>
        </p:nvSpPr>
        <p:spPr>
          <a:xfrm>
            <a:off x="844658" y="2489985"/>
            <a:ext cx="147001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08979D"/>
                </a:solidFill>
              </a:rPr>
              <a:t>The 5th Hybrid Competition for Plastic-Free Practice Activities 2025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30B0FFE3-5D6B-D4C3-BB9F-3FA61806D723}"/>
              </a:ext>
            </a:extLst>
          </p:cNvPr>
          <p:cNvSpPr/>
          <p:nvPr/>
        </p:nvSpPr>
        <p:spPr>
          <a:xfrm>
            <a:off x="844658" y="6803097"/>
            <a:ext cx="1052947" cy="702603"/>
          </a:xfrm>
          <a:custGeom>
            <a:avLst/>
            <a:gdLst/>
            <a:ahLst/>
            <a:cxnLst/>
            <a:rect l="l" t="t" r="r" b="b"/>
            <a:pathLst>
              <a:path w="2105894" h="1405206">
                <a:moveTo>
                  <a:pt x="0" y="0"/>
                </a:moveTo>
                <a:lnTo>
                  <a:pt x="2105894" y="0"/>
                </a:lnTo>
                <a:lnTo>
                  <a:pt x="2105894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1391CB-633D-23FD-6306-81C84769F8F6}"/>
              </a:ext>
            </a:extLst>
          </p:cNvPr>
          <p:cNvSpPr txBox="1"/>
          <p:nvPr/>
        </p:nvSpPr>
        <p:spPr>
          <a:xfrm>
            <a:off x="844658" y="4936219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November 15, 2025 (ZOOM)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A9BA3A-6AFC-46AF-E592-E3CE5C38B50D}"/>
              </a:ext>
            </a:extLst>
          </p:cNvPr>
          <p:cNvSpPr txBox="1"/>
          <p:nvPr/>
        </p:nvSpPr>
        <p:spPr>
          <a:xfrm>
            <a:off x="2176366" y="6923565"/>
            <a:ext cx="2203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Participants: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681C712-F93A-FFBA-2A66-2F04FC0810C0}"/>
              </a:ext>
            </a:extLst>
          </p:cNvPr>
          <p:cNvCxnSpPr/>
          <p:nvPr/>
        </p:nvCxnSpPr>
        <p:spPr>
          <a:xfrm>
            <a:off x="844658" y="6362700"/>
            <a:ext cx="124141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25895" y="1028700"/>
            <a:ext cx="9633405" cy="8229600"/>
            <a:chOff x="0" y="0"/>
            <a:chExt cx="2464723" cy="210555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64723" cy="2105558"/>
            </a:xfrm>
            <a:custGeom>
              <a:avLst/>
              <a:gdLst/>
              <a:ahLst/>
              <a:cxnLst/>
              <a:rect l="l" t="t" r="r" b="b"/>
              <a:pathLst>
                <a:path w="2464723" h="2105558">
                  <a:moveTo>
                    <a:pt x="80365" y="0"/>
                  </a:moveTo>
                  <a:lnTo>
                    <a:pt x="2384358" y="0"/>
                  </a:lnTo>
                  <a:cubicBezTo>
                    <a:pt x="2428743" y="0"/>
                    <a:pt x="2464723" y="35981"/>
                    <a:pt x="2464723" y="80365"/>
                  </a:cubicBezTo>
                  <a:lnTo>
                    <a:pt x="2464723" y="2025192"/>
                  </a:lnTo>
                  <a:cubicBezTo>
                    <a:pt x="2464723" y="2069577"/>
                    <a:pt x="2428743" y="2105558"/>
                    <a:pt x="2384358" y="2105558"/>
                  </a:cubicBezTo>
                  <a:lnTo>
                    <a:pt x="80365" y="2105558"/>
                  </a:lnTo>
                  <a:cubicBezTo>
                    <a:pt x="35981" y="2105558"/>
                    <a:pt x="0" y="2069577"/>
                    <a:pt x="0" y="2025192"/>
                  </a:cubicBezTo>
                  <a:lnTo>
                    <a:pt x="0" y="80365"/>
                  </a:lnTo>
                  <a:cubicBezTo>
                    <a:pt x="0" y="35981"/>
                    <a:pt x="35981" y="0"/>
                    <a:pt x="8036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2464723" cy="21531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94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271610" y="1805848"/>
            <a:ext cx="2105894" cy="1405206"/>
          </a:xfrm>
          <a:custGeom>
            <a:avLst/>
            <a:gdLst/>
            <a:ahLst/>
            <a:cxnLst/>
            <a:rect l="l" t="t" r="r" b="b"/>
            <a:pathLst>
              <a:path w="2105894" h="1405206">
                <a:moveTo>
                  <a:pt x="0" y="0"/>
                </a:moveTo>
                <a:lnTo>
                  <a:pt x="2105894" y="0"/>
                </a:lnTo>
                <a:lnTo>
                  <a:pt x="2105894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10829796" y="1805848"/>
            <a:ext cx="2105894" cy="1405206"/>
          </a:xfrm>
          <a:custGeom>
            <a:avLst/>
            <a:gdLst/>
            <a:ahLst/>
            <a:cxnLst/>
            <a:rect l="l" t="t" r="r" b="b"/>
            <a:pathLst>
              <a:path w="2105894" h="1405206">
                <a:moveTo>
                  <a:pt x="0" y="0"/>
                </a:moveTo>
                <a:lnTo>
                  <a:pt x="2105894" y="0"/>
                </a:lnTo>
                <a:lnTo>
                  <a:pt x="2105894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13387981" y="1805848"/>
            <a:ext cx="1326003" cy="1405206"/>
          </a:xfrm>
          <a:custGeom>
            <a:avLst/>
            <a:gdLst/>
            <a:ahLst/>
            <a:cxnLst/>
            <a:rect l="l" t="t" r="r" b="b"/>
            <a:pathLst>
              <a:path w="1326003" h="1405206">
                <a:moveTo>
                  <a:pt x="0" y="0"/>
                </a:moveTo>
                <a:lnTo>
                  <a:pt x="1326004" y="0"/>
                </a:lnTo>
                <a:lnTo>
                  <a:pt x="1326004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5166276" y="1805848"/>
            <a:ext cx="1447309" cy="1405206"/>
          </a:xfrm>
          <a:custGeom>
            <a:avLst/>
            <a:gdLst/>
            <a:ahLst/>
            <a:cxnLst/>
            <a:rect l="l" t="t" r="r" b="b"/>
            <a:pathLst>
              <a:path w="1447309" h="1405206">
                <a:moveTo>
                  <a:pt x="0" y="0"/>
                </a:moveTo>
                <a:lnTo>
                  <a:pt x="1447310" y="0"/>
                </a:lnTo>
                <a:lnTo>
                  <a:pt x="1447310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0575961" y="3975131"/>
            <a:ext cx="1400782" cy="1925474"/>
          </a:xfrm>
          <a:custGeom>
            <a:avLst/>
            <a:gdLst/>
            <a:ahLst/>
            <a:cxnLst/>
            <a:rect l="l" t="t" r="r" b="b"/>
            <a:pathLst>
              <a:path w="1400782" h="1925474">
                <a:moveTo>
                  <a:pt x="0" y="0"/>
                </a:moveTo>
                <a:lnTo>
                  <a:pt x="1400783" y="0"/>
                </a:lnTo>
                <a:lnTo>
                  <a:pt x="1400783" y="1925474"/>
                </a:lnTo>
                <a:lnTo>
                  <a:pt x="0" y="192547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8499010" y="3975131"/>
            <a:ext cx="1651094" cy="1925474"/>
          </a:xfrm>
          <a:custGeom>
            <a:avLst/>
            <a:gdLst/>
            <a:ahLst/>
            <a:cxnLst/>
            <a:rect l="l" t="t" r="r" b="b"/>
            <a:pathLst>
              <a:path w="1651094" h="1925474">
                <a:moveTo>
                  <a:pt x="0" y="0"/>
                </a:moveTo>
                <a:lnTo>
                  <a:pt x="1651094" y="0"/>
                </a:lnTo>
                <a:lnTo>
                  <a:pt x="1651094" y="1925474"/>
                </a:lnTo>
                <a:lnTo>
                  <a:pt x="0" y="192547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2442598" y="3975131"/>
            <a:ext cx="1850862" cy="1925474"/>
          </a:xfrm>
          <a:custGeom>
            <a:avLst/>
            <a:gdLst/>
            <a:ahLst/>
            <a:cxnLst/>
            <a:rect l="l" t="t" r="r" b="b"/>
            <a:pathLst>
              <a:path w="1850862" h="1925474">
                <a:moveTo>
                  <a:pt x="0" y="0"/>
                </a:moveTo>
                <a:lnTo>
                  <a:pt x="1850861" y="0"/>
                </a:lnTo>
                <a:lnTo>
                  <a:pt x="1850861" y="1925474"/>
                </a:lnTo>
                <a:lnTo>
                  <a:pt x="0" y="192547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8515742" y="6423752"/>
            <a:ext cx="1617631" cy="2057400"/>
          </a:xfrm>
          <a:custGeom>
            <a:avLst/>
            <a:gdLst/>
            <a:ahLst/>
            <a:cxnLst/>
            <a:rect l="l" t="t" r="r" b="b"/>
            <a:pathLst>
              <a:path w="1617631" h="2057400">
                <a:moveTo>
                  <a:pt x="0" y="0"/>
                </a:moveTo>
                <a:lnTo>
                  <a:pt x="1617630" y="0"/>
                </a:lnTo>
                <a:lnTo>
                  <a:pt x="161763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10829796" y="6423752"/>
            <a:ext cx="1265301" cy="2057400"/>
          </a:xfrm>
          <a:custGeom>
            <a:avLst/>
            <a:gdLst/>
            <a:ahLst/>
            <a:cxnLst/>
            <a:rect l="l" t="t" r="r" b="b"/>
            <a:pathLst>
              <a:path w="1265301" h="2057400">
                <a:moveTo>
                  <a:pt x="0" y="0"/>
                </a:moveTo>
                <a:lnTo>
                  <a:pt x="1265301" y="0"/>
                </a:lnTo>
                <a:lnTo>
                  <a:pt x="1265301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12771372" y="6423752"/>
            <a:ext cx="3761625" cy="2007768"/>
          </a:xfrm>
          <a:custGeom>
            <a:avLst/>
            <a:gdLst/>
            <a:ahLst/>
            <a:cxnLst/>
            <a:rect l="l" t="t" r="r" b="b"/>
            <a:pathLst>
              <a:path w="3761625" h="2007768">
                <a:moveTo>
                  <a:pt x="0" y="0"/>
                </a:moveTo>
                <a:lnTo>
                  <a:pt x="3761625" y="0"/>
                </a:lnTo>
                <a:lnTo>
                  <a:pt x="3761625" y="2007768"/>
                </a:lnTo>
                <a:lnTo>
                  <a:pt x="0" y="2007768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14713985" y="3975131"/>
            <a:ext cx="2113003" cy="1925474"/>
          </a:xfrm>
          <a:custGeom>
            <a:avLst/>
            <a:gdLst/>
            <a:ahLst/>
            <a:cxnLst/>
            <a:rect l="l" t="t" r="r" b="b"/>
            <a:pathLst>
              <a:path w="2113003" h="1925474">
                <a:moveTo>
                  <a:pt x="0" y="0"/>
                </a:moveTo>
                <a:lnTo>
                  <a:pt x="2113003" y="0"/>
                </a:lnTo>
                <a:lnTo>
                  <a:pt x="2113003" y="1925474"/>
                </a:lnTo>
                <a:lnTo>
                  <a:pt x="0" y="1925474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6606B8-3886-1DE9-F3AB-0B98E6CB4E80}"/>
              </a:ext>
            </a:extLst>
          </p:cNvPr>
          <p:cNvSpPr txBox="1"/>
          <p:nvPr/>
        </p:nvSpPr>
        <p:spPr>
          <a:xfrm>
            <a:off x="1322522" y="7846745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cs typeface="Times New Roman" panose="02020603050405020304" pitchFamily="18" charset="0"/>
              </a:rPr>
              <a:t>Thank</a:t>
            </a:r>
            <a:r>
              <a:rPr lang="ko-KR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ko-KR" sz="3200" b="1" dirty="0">
                <a:cs typeface="Times New Roman" panose="02020603050405020304" pitchFamily="18" charset="0"/>
              </a:rPr>
              <a:t>you</a:t>
            </a:r>
            <a:r>
              <a:rPr lang="ko-KR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ko-KR" sz="3200" b="1" dirty="0">
                <a:cs typeface="Times New Roman" panose="02020603050405020304" pitchFamily="18" charset="0"/>
              </a:rPr>
              <a:t>very much.</a:t>
            </a:r>
            <a:endParaRPr lang="en-US" sz="3200" b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D9D5B-E0A6-ADAE-553E-3DBEEFB9F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272C0BFB-3F0B-B87E-71FD-FF8518A65FDF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27E1E4A-73E0-2B50-82DE-6328A264C5A2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BE85A4D-5641-3AB8-632A-8A33F65D3302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4BE6EC7D-E395-2E73-E4FE-48A5E2435DA6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4A024A-FBAC-BB33-1171-D70D564BE940}"/>
              </a:ext>
            </a:extLst>
          </p:cNvPr>
          <p:cNvSpPr txBox="1"/>
          <p:nvPr/>
        </p:nvSpPr>
        <p:spPr>
          <a:xfrm>
            <a:off x="699209" y="2857499"/>
            <a:ext cx="1626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Please fill in here.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D92194-86B9-825C-6C9E-B3F3AD4A2A47}"/>
              </a:ext>
            </a:extLst>
          </p:cNvPr>
          <p:cNvSpPr txBox="1"/>
          <p:nvPr/>
        </p:nvSpPr>
        <p:spPr>
          <a:xfrm>
            <a:off x="844658" y="611473"/>
            <a:ext cx="913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88A7B6"/>
                </a:solidFill>
              </a:rPr>
              <a:t>2025  Global Youth Net Zero ESG Academy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88D330-FC6C-1363-62A2-EF4DE029CD2A}"/>
              </a:ext>
            </a:extLst>
          </p:cNvPr>
          <p:cNvSpPr txBox="1"/>
          <p:nvPr/>
        </p:nvSpPr>
        <p:spPr>
          <a:xfrm>
            <a:off x="699209" y="210417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Objectives (Goals):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6572-B70F-B6DD-8945-51775F241C10}"/>
              </a:ext>
            </a:extLst>
          </p:cNvPr>
          <p:cNvSpPr txBox="1"/>
          <p:nvPr/>
        </p:nvSpPr>
        <p:spPr>
          <a:xfrm>
            <a:off x="699209" y="7505700"/>
            <a:ext cx="1626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Please fill in here.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972F03-D323-E0D4-635F-B5F56DD45355}"/>
              </a:ext>
            </a:extLst>
          </p:cNvPr>
          <p:cNvSpPr txBox="1"/>
          <p:nvPr/>
        </p:nvSpPr>
        <p:spPr>
          <a:xfrm>
            <a:off x="699209" y="6383039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Duration of Activity: </a:t>
            </a:r>
          </a:p>
        </p:txBody>
      </p:sp>
    </p:spTree>
    <p:extLst>
      <p:ext uri="{BB962C8B-B14F-4D97-AF65-F5344CB8AC3E}">
        <p14:creationId xmlns:p14="http://schemas.microsoft.com/office/powerpoint/2010/main" val="2084794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C1BA2-1652-ACB1-DCC5-25E94C53C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05C10C20-4000-C9C6-C1B9-8465D4912B4A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E76505D-CBE4-B998-076D-CD2E6B5137F2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F008429-DCE3-F0D8-B593-7E66E0550225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C9D7F788-56F8-12A1-C6A2-E461F52D1A37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2B3D193-71ED-EBF8-7DFF-4741B28BF224}"/>
              </a:ext>
            </a:extLst>
          </p:cNvPr>
          <p:cNvSpPr txBox="1"/>
          <p:nvPr/>
        </p:nvSpPr>
        <p:spPr>
          <a:xfrm>
            <a:off x="699209" y="2857499"/>
            <a:ext cx="16268700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For each activity, please provide detailed information including the activity title, activity period, process and description of the activity, and outcomes/results.</a:t>
            </a:r>
          </a:p>
          <a:p>
            <a:pPr>
              <a:lnSpc>
                <a:spcPct val="200000"/>
              </a:lnSpc>
            </a:pPr>
            <a:r>
              <a:rPr lang="en-US" dirty="0"/>
              <a:t>Please insert visual aids such as images, tables, and charts in the appropriate spaces.</a:t>
            </a:r>
          </a:p>
          <a:p>
            <a:pPr>
              <a:lnSpc>
                <a:spcPct val="200000"/>
              </a:lnSpc>
            </a:pPr>
            <a:r>
              <a:rPr lang="en-US" dirty="0"/>
              <a:t>For materials that cannot be inserted due to space limitations, such as videos, eBooks, or other files, please provide them via a QR code.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F96252-5C13-BA60-D6E7-75D39D5C66CB}"/>
              </a:ext>
            </a:extLst>
          </p:cNvPr>
          <p:cNvSpPr txBox="1"/>
          <p:nvPr/>
        </p:nvSpPr>
        <p:spPr>
          <a:xfrm>
            <a:off x="844658" y="611473"/>
            <a:ext cx="913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88A7B6"/>
                </a:solidFill>
              </a:rPr>
              <a:t>2025  Global Youth Net Zero ESG Academy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0B28E1-C1F5-4A65-FDE4-19ACF8C108CA}"/>
              </a:ext>
            </a:extLst>
          </p:cNvPr>
          <p:cNvSpPr txBox="1"/>
          <p:nvPr/>
        </p:nvSpPr>
        <p:spPr>
          <a:xfrm>
            <a:off x="699209" y="210417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Activity Details:</a:t>
            </a:r>
          </a:p>
        </p:txBody>
      </p:sp>
    </p:spTree>
    <p:extLst>
      <p:ext uri="{BB962C8B-B14F-4D97-AF65-F5344CB8AC3E}">
        <p14:creationId xmlns:p14="http://schemas.microsoft.com/office/powerpoint/2010/main" val="799873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B38B9-A71C-A8BA-E9F0-36BC51BBF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7F08E41D-5787-7C41-8AF0-8FA0131AA381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596AA87-DD7B-5A97-4C72-2721AB476255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33A3A31-FC7A-036F-3CAB-D3092C13844D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0D5E4CDA-A42F-AF71-E7E5-88A5051E4E2E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DDA278-C430-5B9C-B96E-D1DC4B384763}"/>
              </a:ext>
            </a:extLst>
          </p:cNvPr>
          <p:cNvSpPr txBox="1"/>
          <p:nvPr/>
        </p:nvSpPr>
        <p:spPr>
          <a:xfrm>
            <a:off x="699209" y="2857499"/>
            <a:ext cx="16268700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For each activity, please provide detailed information including the activity title, activity period, process and description of the activity, and outcomes/results.</a:t>
            </a:r>
          </a:p>
          <a:p>
            <a:pPr>
              <a:lnSpc>
                <a:spcPct val="200000"/>
              </a:lnSpc>
            </a:pPr>
            <a:r>
              <a:rPr lang="en-US" dirty="0"/>
              <a:t>Please insert visual aids such as images, tables, and charts in the appropriate spaces.</a:t>
            </a:r>
          </a:p>
          <a:p>
            <a:pPr>
              <a:lnSpc>
                <a:spcPct val="200000"/>
              </a:lnSpc>
            </a:pPr>
            <a:r>
              <a:rPr lang="en-US" dirty="0"/>
              <a:t>For materials that cannot be inserted due to space limitations, such as videos, eBooks, or other files, please provide them via a QR code.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9F0C49-208D-3FAA-FFB5-E63D225751D4}"/>
              </a:ext>
            </a:extLst>
          </p:cNvPr>
          <p:cNvSpPr txBox="1"/>
          <p:nvPr/>
        </p:nvSpPr>
        <p:spPr>
          <a:xfrm>
            <a:off x="844658" y="611473"/>
            <a:ext cx="913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88A7B6"/>
                </a:solidFill>
              </a:rPr>
              <a:t>2025  Global Youth Net Zero ESG Academy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09D10B-B578-105C-5B79-EDF21F813479}"/>
              </a:ext>
            </a:extLst>
          </p:cNvPr>
          <p:cNvSpPr txBox="1"/>
          <p:nvPr/>
        </p:nvSpPr>
        <p:spPr>
          <a:xfrm>
            <a:off x="699209" y="210417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Activity Details:</a:t>
            </a:r>
          </a:p>
        </p:txBody>
      </p:sp>
    </p:spTree>
    <p:extLst>
      <p:ext uri="{BB962C8B-B14F-4D97-AF65-F5344CB8AC3E}">
        <p14:creationId xmlns:p14="http://schemas.microsoft.com/office/powerpoint/2010/main" val="4129997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EE7F3-B119-7CB0-3AAC-6681DDA85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A57FD9F6-73AC-640E-543D-40B933D17691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E472178-222F-6D9C-9E45-76E40CE4C96F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DA75E981-4C98-3B50-E12F-AC8091E29B75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5F251210-B61F-C46E-AA9F-C4F30CA9D513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528CA5-2A0E-1F7C-E7A7-0839431B535D}"/>
              </a:ext>
            </a:extLst>
          </p:cNvPr>
          <p:cNvSpPr txBox="1"/>
          <p:nvPr/>
        </p:nvSpPr>
        <p:spPr>
          <a:xfrm>
            <a:off x="699209" y="2857499"/>
            <a:ext cx="16268700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For each activity, please provide detailed information including the activity title, activity period, process and description of the activity, and outcomes/results.</a:t>
            </a:r>
          </a:p>
          <a:p>
            <a:pPr>
              <a:lnSpc>
                <a:spcPct val="200000"/>
              </a:lnSpc>
            </a:pPr>
            <a:r>
              <a:rPr lang="en-US" dirty="0"/>
              <a:t>Please insert visual aids such as images, tables, and charts in the appropriate spaces.</a:t>
            </a:r>
          </a:p>
          <a:p>
            <a:pPr>
              <a:lnSpc>
                <a:spcPct val="200000"/>
              </a:lnSpc>
            </a:pPr>
            <a:r>
              <a:rPr lang="en-US" dirty="0"/>
              <a:t>For materials that cannot be inserted due to space limitations, such as videos, eBooks, or other files, please provide them via a QR code.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F891A0-3DB6-F23B-8D8B-45C9AC55EACD}"/>
              </a:ext>
            </a:extLst>
          </p:cNvPr>
          <p:cNvSpPr txBox="1"/>
          <p:nvPr/>
        </p:nvSpPr>
        <p:spPr>
          <a:xfrm>
            <a:off x="844658" y="611473"/>
            <a:ext cx="913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88A7B6"/>
                </a:solidFill>
              </a:rPr>
              <a:t>2025  Global Youth Net Zero ESG Academy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AD3A3B-C00B-E521-787C-FF54B966A7BF}"/>
              </a:ext>
            </a:extLst>
          </p:cNvPr>
          <p:cNvSpPr txBox="1"/>
          <p:nvPr/>
        </p:nvSpPr>
        <p:spPr>
          <a:xfrm>
            <a:off x="699209" y="210417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Activity Details:</a:t>
            </a:r>
          </a:p>
        </p:txBody>
      </p:sp>
    </p:spTree>
    <p:extLst>
      <p:ext uri="{BB962C8B-B14F-4D97-AF65-F5344CB8AC3E}">
        <p14:creationId xmlns:p14="http://schemas.microsoft.com/office/powerpoint/2010/main" val="2555993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E740F-A6AF-1BB8-ED8C-506DC6963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ACFDD024-1B7E-4CBF-B7DF-06D7AB9FAB6F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792B9D2-BEB1-84B4-37AD-7C5717ADE1AC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C9F026A-082F-6AED-9F58-2CCE81BC2EF9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AFA1E20A-C277-A4B7-159C-27AA45695D20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485D3E-15AA-262D-17B7-4E307FD02365}"/>
              </a:ext>
            </a:extLst>
          </p:cNvPr>
          <p:cNvSpPr txBox="1"/>
          <p:nvPr/>
        </p:nvSpPr>
        <p:spPr>
          <a:xfrm>
            <a:off x="699209" y="2857499"/>
            <a:ext cx="16268700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For each activity, please provide detailed information including the activity title, activity period, process and description of the activity, and outcomes/results.</a:t>
            </a:r>
          </a:p>
          <a:p>
            <a:pPr>
              <a:lnSpc>
                <a:spcPct val="200000"/>
              </a:lnSpc>
            </a:pPr>
            <a:r>
              <a:rPr lang="en-US" dirty="0"/>
              <a:t>Please insert visual aids such as images, tables, and charts in the appropriate spaces.</a:t>
            </a:r>
          </a:p>
          <a:p>
            <a:pPr>
              <a:lnSpc>
                <a:spcPct val="200000"/>
              </a:lnSpc>
            </a:pPr>
            <a:r>
              <a:rPr lang="en-US" dirty="0"/>
              <a:t>For materials that cannot be inserted due to space limitations, such as videos, eBooks, or other files, please provide them via a QR code.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216B30-96D7-16BA-5D3A-6026471CAD5D}"/>
              </a:ext>
            </a:extLst>
          </p:cNvPr>
          <p:cNvSpPr txBox="1"/>
          <p:nvPr/>
        </p:nvSpPr>
        <p:spPr>
          <a:xfrm>
            <a:off x="844658" y="611473"/>
            <a:ext cx="913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88A7B6"/>
                </a:solidFill>
              </a:rPr>
              <a:t>2025  Global Youth Net Zero ESG Academy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6290F9-65E5-C80F-1D1D-480BA99BAFBA}"/>
              </a:ext>
            </a:extLst>
          </p:cNvPr>
          <p:cNvSpPr txBox="1"/>
          <p:nvPr/>
        </p:nvSpPr>
        <p:spPr>
          <a:xfrm>
            <a:off x="699209" y="210417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Activity Details:</a:t>
            </a:r>
          </a:p>
        </p:txBody>
      </p:sp>
    </p:spTree>
    <p:extLst>
      <p:ext uri="{BB962C8B-B14F-4D97-AF65-F5344CB8AC3E}">
        <p14:creationId xmlns:p14="http://schemas.microsoft.com/office/powerpoint/2010/main" val="2166908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4A74-7DBF-EFD3-6864-BF82CE519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DAC09D05-2730-7564-BAC9-84EFDDA460E6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A45EFBA-7DD9-4FCC-9827-D4FA75C51366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03A33FA-9DF3-9B86-B389-559FF96B30ED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CCA19436-3785-707C-F00A-0C5EA7397797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E29387-7522-3577-9DFC-8F1D9AB6FABE}"/>
              </a:ext>
            </a:extLst>
          </p:cNvPr>
          <p:cNvSpPr txBox="1"/>
          <p:nvPr/>
        </p:nvSpPr>
        <p:spPr>
          <a:xfrm>
            <a:off x="699209" y="2857499"/>
            <a:ext cx="16268700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For each activity, please provide detailed information including the activity title, activity period, process and description of the activity, and outcomes/results.</a:t>
            </a:r>
          </a:p>
          <a:p>
            <a:pPr>
              <a:lnSpc>
                <a:spcPct val="200000"/>
              </a:lnSpc>
            </a:pPr>
            <a:r>
              <a:rPr lang="en-US" dirty="0"/>
              <a:t>Please insert visual aids such as images, tables, and charts in the appropriate spaces.</a:t>
            </a:r>
          </a:p>
          <a:p>
            <a:pPr>
              <a:lnSpc>
                <a:spcPct val="200000"/>
              </a:lnSpc>
            </a:pPr>
            <a:r>
              <a:rPr lang="en-US" dirty="0"/>
              <a:t>For materials that cannot be inserted due to space limitations, such as videos, eBooks, or other files, please provide them via URLs or QR codes.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CA5449-D39D-92DD-085E-313E1BC4AEC7}"/>
              </a:ext>
            </a:extLst>
          </p:cNvPr>
          <p:cNvSpPr txBox="1"/>
          <p:nvPr/>
        </p:nvSpPr>
        <p:spPr>
          <a:xfrm>
            <a:off x="844658" y="611473"/>
            <a:ext cx="913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88A7B6"/>
                </a:solidFill>
              </a:rPr>
              <a:t>2025  Global Youth Net Zero ESG Academy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8048F0-34D2-3284-AFE7-6A54F9C4934F}"/>
              </a:ext>
            </a:extLst>
          </p:cNvPr>
          <p:cNvSpPr txBox="1"/>
          <p:nvPr/>
        </p:nvSpPr>
        <p:spPr>
          <a:xfrm>
            <a:off x="699209" y="210417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Activity Details:</a:t>
            </a:r>
          </a:p>
        </p:txBody>
      </p:sp>
    </p:spTree>
    <p:extLst>
      <p:ext uri="{BB962C8B-B14F-4D97-AF65-F5344CB8AC3E}">
        <p14:creationId xmlns:p14="http://schemas.microsoft.com/office/powerpoint/2010/main" val="3634780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D08F7-6916-AC9B-B9AA-784A3201C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9FC7453E-D997-59BB-E241-D1BF47E306D4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371A4C9-0326-F7A0-2390-73BE8C12933F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DBD238F-0C21-E365-D58B-E3889F91DBEA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1017FB5A-D1CA-18DC-330B-C5939D158376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176F1C-7E32-393C-47EF-C6A66066776F}"/>
              </a:ext>
            </a:extLst>
          </p:cNvPr>
          <p:cNvSpPr txBox="1"/>
          <p:nvPr/>
        </p:nvSpPr>
        <p:spPr>
          <a:xfrm>
            <a:off x="699209" y="2857499"/>
            <a:ext cx="16268700" cy="568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If submitting as a team, please provide individual responses for each team member.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D8DD3B-ADD7-90D7-B69C-38266457F871}"/>
              </a:ext>
            </a:extLst>
          </p:cNvPr>
          <p:cNvSpPr txBox="1"/>
          <p:nvPr/>
        </p:nvSpPr>
        <p:spPr>
          <a:xfrm>
            <a:off x="844658" y="611473"/>
            <a:ext cx="913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88A7B6"/>
                </a:solidFill>
              </a:rPr>
              <a:t>2025  Global Youth Net Zero ESG Academy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367DC7-6831-E820-6FF3-234799AC400E}"/>
              </a:ext>
            </a:extLst>
          </p:cNvPr>
          <p:cNvSpPr txBox="1"/>
          <p:nvPr/>
        </p:nvSpPr>
        <p:spPr>
          <a:xfrm>
            <a:off x="699209" y="210417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Reflections / Lessons Learned:</a:t>
            </a:r>
          </a:p>
        </p:txBody>
      </p:sp>
    </p:spTree>
    <p:extLst>
      <p:ext uri="{BB962C8B-B14F-4D97-AF65-F5344CB8AC3E}">
        <p14:creationId xmlns:p14="http://schemas.microsoft.com/office/powerpoint/2010/main" val="1657264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68254-77D4-D561-5917-CBFEF75F8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ADDD80BA-DE8E-73FC-F23F-C44262FB3D78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249D9B9-477F-4C99-C52B-5AB912C016F7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9AAA01F1-0EBE-601A-3B6F-D6E52E32CCD3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F26EC1B9-19BE-10C0-68C6-C8E569BECA3C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64CDC6-0A3B-964D-DF9F-59004EF5BF9E}"/>
              </a:ext>
            </a:extLst>
          </p:cNvPr>
          <p:cNvSpPr txBox="1"/>
          <p:nvPr/>
        </p:nvSpPr>
        <p:spPr>
          <a:xfrm>
            <a:off x="836909" y="2247900"/>
            <a:ext cx="1539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/>
              <a:t>Please provide any additional information you wish to share.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AD6F1-8B6D-0F47-921B-70972B1F14D0}"/>
              </a:ext>
            </a:extLst>
          </p:cNvPr>
          <p:cNvSpPr txBox="1"/>
          <p:nvPr/>
        </p:nvSpPr>
        <p:spPr>
          <a:xfrm>
            <a:off x="844658" y="611473"/>
            <a:ext cx="9137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88A7B6"/>
                </a:solidFill>
              </a:rPr>
              <a:t>2025  Global Youth Net Zero ESG Academy</a:t>
            </a:r>
          </a:p>
        </p:txBody>
      </p:sp>
    </p:spTree>
    <p:extLst>
      <p:ext uri="{BB962C8B-B14F-4D97-AF65-F5344CB8AC3E}">
        <p14:creationId xmlns:p14="http://schemas.microsoft.com/office/powerpoint/2010/main" val="2301466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591</Words>
  <Application>Microsoft Office PowerPoint</Application>
  <PresentationFormat>Custom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Now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and Green Minimalist Clean Plastic Pollution Presentation</dc:title>
  <dc:creator>Eunkyung Kim</dc:creator>
  <cp:lastModifiedBy>Eunkyung Kim</cp:lastModifiedBy>
  <cp:revision>7</cp:revision>
  <dcterms:created xsi:type="dcterms:W3CDTF">2006-08-16T00:00:00Z</dcterms:created>
  <dcterms:modified xsi:type="dcterms:W3CDTF">2025-10-02T02:57:54Z</dcterms:modified>
  <dc:identifier>DAG0muYpbTU</dc:identifier>
</cp:coreProperties>
</file>